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70" r:id="rId4"/>
    <p:sldId id="268" r:id="rId5"/>
    <p:sldId id="269" r:id="rId6"/>
    <p:sldId id="257" r:id="rId7"/>
    <p:sldId id="259" r:id="rId8"/>
    <p:sldId id="258" r:id="rId9"/>
    <p:sldId id="266" r:id="rId10"/>
    <p:sldId id="260" r:id="rId11"/>
    <p:sldId id="261" r:id="rId12"/>
    <p:sldId id="262" r:id="rId13"/>
    <p:sldId id="264" r:id="rId14"/>
    <p:sldId id="265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60737"/>
  </p:normalViewPr>
  <p:slideViewPr>
    <p:cSldViewPr snapToGrid="0" snapToObjects="1">
      <p:cViewPr>
        <p:scale>
          <a:sx n="88" d="100"/>
          <a:sy n="88" d="100"/>
        </p:scale>
        <p:origin x="944" y="-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2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D2CC5-D7B7-E848-83D1-8B3B951538A2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E619F-C111-DE44-866B-6DD1577D34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31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Moona,</a:t>
            </a:r>
            <a:r>
              <a:rPr lang="en-US" baseline="0" dirty="0" smtClean="0"/>
              <a:t> getting the wheels rolling.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Moona, connections with compassion.</a:t>
            </a:r>
          </a:p>
          <a:p>
            <a:endParaRPr lang="en-US" baseline="0" dirty="0" smtClean="0"/>
          </a:p>
          <a:p>
            <a:r>
              <a:rPr lang="en-US" dirty="0" smtClean="0"/>
              <a:t>Moona, Your</a:t>
            </a:r>
            <a:r>
              <a:rPr lang="en-US" baseline="0" dirty="0" smtClean="0"/>
              <a:t> last night alone.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Moona is a cat at the </a:t>
            </a:r>
            <a:r>
              <a:rPr lang="en-US" baseline="0" dirty="0" err="1" smtClean="0"/>
              <a:t>airbnb</a:t>
            </a:r>
            <a:r>
              <a:rPr lang="en-US" baseline="0" dirty="0" smtClean="0"/>
              <a:t> that made us feel very at home. The same way we hope it enables the unfortunate </a:t>
            </a:r>
            <a:r>
              <a:rPr lang="en-US" baseline="0" smtClean="0"/>
              <a:t>to feel.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E619F-C111-DE44-866B-6DD1577D34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56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Moona,</a:t>
            </a:r>
            <a:r>
              <a:rPr lang="en-US" baseline="0" dirty="0" smtClean="0"/>
              <a:t> getting the wheels rolling.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Moona, connections with compassion.</a:t>
            </a:r>
          </a:p>
          <a:p>
            <a:endParaRPr lang="en-US" baseline="0" dirty="0" smtClean="0"/>
          </a:p>
          <a:p>
            <a:r>
              <a:rPr lang="en-US" dirty="0" smtClean="0"/>
              <a:t>Moona, Your</a:t>
            </a:r>
            <a:r>
              <a:rPr lang="en-US" baseline="0" dirty="0" smtClean="0"/>
              <a:t> last night alone.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Moona is a cat at the </a:t>
            </a:r>
            <a:r>
              <a:rPr lang="en-US" baseline="0" dirty="0" err="1" smtClean="0"/>
              <a:t>airbnb</a:t>
            </a:r>
            <a:r>
              <a:rPr lang="en-US" baseline="0" dirty="0" smtClean="0"/>
              <a:t> that made us feel very at home. The same way we hope it enables the unfortunate to have a home.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E619F-C111-DE44-866B-6DD1577D34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0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E619F-C111-DE44-866B-6DD1577D34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E619F-C111-DE44-866B-6DD1577D34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08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E619F-C111-DE44-866B-6DD1577D34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8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Jason Tan checked in to agency &lt;A&gt;</a:t>
            </a:r>
          </a:p>
          <a:p>
            <a:r>
              <a:rPr lang="en-US" dirty="0" smtClean="0"/>
              <a:t>Jason is turned away due to maximum capacity</a:t>
            </a:r>
          </a:p>
          <a:p>
            <a:r>
              <a:rPr lang="en-US" dirty="0" smtClean="0"/>
              <a:t>“We would like to place you in our family program. Basically we will call you back for a meeting with both successful mentor, family leader, and all of the other family members that can attend.”</a:t>
            </a:r>
          </a:p>
          <a:p>
            <a:r>
              <a:rPr lang="en-US" dirty="0" smtClean="0"/>
              <a:t>Many times family members share food and resources as well as can help you get housing sooner. </a:t>
            </a:r>
          </a:p>
          <a:p>
            <a:r>
              <a:rPr lang="en-US" dirty="0" smtClean="0"/>
              <a:t>After the meeting with the mentor and the other clients, Jason meets Tom, a former client of agency &lt;A&gt;, who is now supporting himself nearby. </a:t>
            </a:r>
          </a:p>
          <a:p>
            <a:r>
              <a:rPr lang="en-US" dirty="0" smtClean="0"/>
              <a:t>Tom informs Jason that he has a tent and blanket he can lend Jason as he waits to get in to the permanent housing plan with agency &lt;A&gt;.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E619F-C111-DE44-866B-6DD1577D34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65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E619F-C111-DE44-866B-6DD1577D34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9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450496"/>
          </a:xfrm>
        </p:spPr>
        <p:txBody>
          <a:bodyPr>
            <a:normAutofit/>
          </a:bodyPr>
          <a:lstStyle/>
          <a:p>
            <a:r>
              <a:rPr lang="en-US" dirty="0" smtClean="0"/>
              <a:t>Daniel Lee</a:t>
            </a:r>
          </a:p>
          <a:p>
            <a:r>
              <a:rPr lang="en-US" dirty="0" smtClean="0"/>
              <a:t>Rhyan Vargas</a:t>
            </a:r>
          </a:p>
          <a:p>
            <a:r>
              <a:rPr lang="en-US" dirty="0" smtClean="0"/>
              <a:t>Brian Hillsley</a:t>
            </a:r>
          </a:p>
          <a:p>
            <a:r>
              <a:rPr lang="en-US" dirty="0" smtClean="0"/>
              <a:t>Ted SMITH</a:t>
            </a:r>
          </a:p>
          <a:p>
            <a:r>
              <a:rPr lang="en-US" dirty="0" smtClean="0"/>
              <a:t>Lola akinleye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50" t="18573" r="50" b="26739"/>
          <a:stretch/>
        </p:blipFill>
        <p:spPr>
          <a:xfrm>
            <a:off x="2279063" y="330804"/>
            <a:ext cx="798027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Agency Intercommunication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Intuitive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{Agency, Date, Name, Cell Phone, Notes}</a:t>
            </a:r>
          </a:p>
          <a:p>
            <a:r>
              <a:rPr lang="en-US" dirty="0" smtClean="0"/>
              <a:t>List of each entry and exit</a:t>
            </a:r>
          </a:p>
          <a:p>
            <a:r>
              <a:rPr lang="en-US" dirty="0" smtClean="0"/>
              <a:t>Includes result (turned down, accepted with severity &lt;SEV&gt;)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3907" y="0"/>
            <a:ext cx="13033922" cy="75202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346841"/>
            <a:ext cx="9995337" cy="6274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14400" y="1143062"/>
            <a:ext cx="2490953" cy="611540"/>
            <a:chOff x="457200" y="346842"/>
            <a:chExt cx="3279228" cy="1072055"/>
          </a:xfrm>
        </p:grpSpPr>
        <p:sp>
          <p:nvSpPr>
            <p:cNvPr id="5" name="Rectangle 4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Jane Smalls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4400" y="1758913"/>
            <a:ext cx="2490953" cy="621535"/>
            <a:chOff x="457200" y="346842"/>
            <a:chExt cx="3279228" cy="1072055"/>
          </a:xfrm>
        </p:grpSpPr>
        <p:sp>
          <p:nvSpPr>
            <p:cNvPr id="9" name="Rectangle 8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Thomas Deer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14400" y="2388506"/>
            <a:ext cx="2490953" cy="600540"/>
            <a:chOff x="457200" y="346842"/>
            <a:chExt cx="3279228" cy="1072055"/>
          </a:xfrm>
        </p:grpSpPr>
        <p:sp>
          <p:nvSpPr>
            <p:cNvPr id="12" name="Rectangle 11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Harrison Miller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pic>
      </p:grpSp>
      <p:grpSp>
        <p:nvGrpSpPr>
          <p:cNvPr id="15" name="Group 14"/>
          <p:cNvGrpSpPr/>
          <p:nvPr/>
        </p:nvGrpSpPr>
        <p:grpSpPr>
          <a:xfrm>
            <a:off x="914400" y="2986989"/>
            <a:ext cx="2490953" cy="614850"/>
            <a:chOff x="457200" y="346842"/>
            <a:chExt cx="3279228" cy="1072055"/>
          </a:xfrm>
        </p:grpSpPr>
        <p:sp>
          <p:nvSpPr>
            <p:cNvPr id="16" name="Rectangle 15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Kenneth Li</a:t>
              </a:r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14401" y="3603292"/>
            <a:ext cx="2490952" cy="674227"/>
            <a:chOff x="457200" y="346842"/>
            <a:chExt cx="3279228" cy="1072055"/>
          </a:xfrm>
        </p:grpSpPr>
        <p:sp>
          <p:nvSpPr>
            <p:cNvPr id="19" name="Rectangle 18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Sarah Meyerson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4936850" y="1303732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231210" y="1280977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525570" y="1332158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58527" y="2478657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530607" y="2479910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936850" y="3653582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231210" y="3676337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25570" y="3640101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936849" y="1579907"/>
            <a:ext cx="923816" cy="657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231210" y="1556263"/>
            <a:ext cx="923816" cy="657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525569" y="1727485"/>
            <a:ext cx="923816" cy="5337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240461" y="2478170"/>
            <a:ext cx="986004" cy="920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533783" y="2671745"/>
            <a:ext cx="923816" cy="7271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921083" y="3650429"/>
            <a:ext cx="939582" cy="9257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224695" y="3686230"/>
            <a:ext cx="930331" cy="91715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525569" y="3762719"/>
            <a:ext cx="932030" cy="7839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921083" y="1300578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218345" y="1265186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486592" y="1324955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886377" y="3660546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224695" y="2461806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525569" y="2501673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25569" y="3671211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62401" y="3677950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936849" y="2486235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932742" y="2624063"/>
            <a:ext cx="932030" cy="7839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914400" y="522285"/>
            <a:ext cx="2490953" cy="611540"/>
            <a:chOff x="256572" y="-1008569"/>
            <a:chExt cx="3279228" cy="1072055"/>
          </a:xfrm>
        </p:grpSpPr>
        <p:sp>
          <p:nvSpPr>
            <p:cNvPr id="65" name="Rectangle 64"/>
            <p:cNvSpPr/>
            <p:nvPr/>
          </p:nvSpPr>
          <p:spPr>
            <a:xfrm>
              <a:off x="256572" y="-1008569"/>
              <a:ext cx="3279228" cy="107205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Jamie Thorn</a:t>
              </a:r>
              <a:endParaRPr lang="en-US" dirty="0"/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308" y="-747655"/>
              <a:ext cx="426886" cy="550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62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3907" y="0"/>
            <a:ext cx="13033922" cy="75202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346841"/>
            <a:ext cx="9995337" cy="6274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14400" y="346843"/>
            <a:ext cx="2490953" cy="611540"/>
            <a:chOff x="457200" y="346842"/>
            <a:chExt cx="3279228" cy="1072055"/>
          </a:xfrm>
        </p:grpSpPr>
        <p:sp>
          <p:nvSpPr>
            <p:cNvPr id="5" name="Rectangle 4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Jane Smalls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14400" y="978460"/>
            <a:ext cx="2490953" cy="621535"/>
            <a:chOff x="457200" y="346842"/>
            <a:chExt cx="3279228" cy="1072055"/>
          </a:xfrm>
        </p:grpSpPr>
        <p:sp>
          <p:nvSpPr>
            <p:cNvPr id="9" name="Rectangle 8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Thomas Deer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14400" y="1608053"/>
            <a:ext cx="2490953" cy="600540"/>
            <a:chOff x="457200" y="346842"/>
            <a:chExt cx="3279228" cy="1072055"/>
          </a:xfrm>
        </p:grpSpPr>
        <p:sp>
          <p:nvSpPr>
            <p:cNvPr id="12" name="Rectangle 11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Harrison Miller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pic>
      </p:grpSp>
      <p:grpSp>
        <p:nvGrpSpPr>
          <p:cNvPr id="15" name="Group 14"/>
          <p:cNvGrpSpPr/>
          <p:nvPr/>
        </p:nvGrpSpPr>
        <p:grpSpPr>
          <a:xfrm>
            <a:off x="914400" y="2206536"/>
            <a:ext cx="2490953" cy="614850"/>
            <a:chOff x="457200" y="346842"/>
            <a:chExt cx="3279228" cy="1072055"/>
          </a:xfrm>
        </p:grpSpPr>
        <p:sp>
          <p:nvSpPr>
            <p:cNvPr id="16" name="Rectangle 15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Kenneth Li</a:t>
              </a:r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14401" y="2838605"/>
            <a:ext cx="2490952" cy="674227"/>
            <a:chOff x="457200" y="346842"/>
            <a:chExt cx="3279228" cy="1072055"/>
          </a:xfrm>
        </p:grpSpPr>
        <p:sp>
          <p:nvSpPr>
            <p:cNvPr id="19" name="Rectangle 18"/>
            <p:cNvSpPr/>
            <p:nvPr/>
          </p:nvSpPr>
          <p:spPr>
            <a:xfrm>
              <a:off x="457200" y="346842"/>
              <a:ext cx="3279228" cy="107205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Sarah Meyerson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36" y="607755"/>
              <a:ext cx="426885" cy="55022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977463" y="5246644"/>
            <a:ext cx="9869215" cy="13275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053395" y="5325474"/>
            <a:ext cx="397828" cy="397828"/>
            <a:chOff x="7330966" y="1847975"/>
            <a:chExt cx="397828" cy="397828"/>
          </a:xfrm>
        </p:grpSpPr>
        <p:grpSp>
          <p:nvGrpSpPr>
            <p:cNvPr id="28" name="Group 27"/>
            <p:cNvGrpSpPr/>
            <p:nvPr/>
          </p:nvGrpSpPr>
          <p:grpSpPr>
            <a:xfrm>
              <a:off x="7330966" y="1847975"/>
              <a:ext cx="397828" cy="397828"/>
              <a:chOff x="7330966" y="1847975"/>
              <a:chExt cx="397828" cy="397828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7330966" y="1847975"/>
                <a:ext cx="397828" cy="39782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940" y="1906101"/>
                <a:ext cx="183323" cy="236292"/>
              </a:xfrm>
              <a:prstGeom prst="rect">
                <a:avLst/>
              </a:prstGeom>
            </p:spPr>
          </p:pic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5808" y="1962619"/>
              <a:ext cx="183323" cy="236292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4936850" y="1303732"/>
            <a:ext cx="923816" cy="921907"/>
          </a:xfrm>
          <a:prstGeom prst="rect">
            <a:avLst/>
          </a:prstGeom>
          <a:effectLst>
            <a:glow rad="50800">
              <a:srgbClr val="FFC000">
                <a:alpha val="51000"/>
              </a:srgb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231210" y="1280977"/>
            <a:ext cx="923816" cy="921907"/>
          </a:xfrm>
          <a:prstGeom prst="rect">
            <a:avLst/>
          </a:prstGeom>
          <a:effectLst>
            <a:glow rad="50800">
              <a:srgbClr val="FFC000">
                <a:alpha val="49000"/>
              </a:srgb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533783" y="1285335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258527" y="2478657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530607" y="2479910"/>
            <a:ext cx="923816" cy="921907"/>
          </a:xfrm>
          <a:prstGeom prst="rect">
            <a:avLst/>
          </a:prstGeom>
          <a:effectLst>
            <a:glow rad="63500">
              <a:srgbClr val="FFC000">
                <a:alpha val="51000"/>
              </a:srgb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977463" y="4497619"/>
            <a:ext cx="2330176" cy="756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Jamie Thorn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936850" y="3653582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231210" y="3676337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525570" y="3640101"/>
            <a:ext cx="923816" cy="9219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936849" y="1579907"/>
            <a:ext cx="923816" cy="657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231210" y="1556263"/>
            <a:ext cx="923816" cy="6577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533782" y="1680662"/>
            <a:ext cx="923816" cy="5337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240461" y="2478170"/>
            <a:ext cx="986004" cy="920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533783" y="2671745"/>
            <a:ext cx="923816" cy="7271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921083" y="3650429"/>
            <a:ext cx="939582" cy="92577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224695" y="3686230"/>
            <a:ext cx="930331" cy="91715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525569" y="3762719"/>
            <a:ext cx="932030" cy="7839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921083" y="1300578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218345" y="1265186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486592" y="1277466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886377" y="3660546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224695" y="2461806"/>
            <a:ext cx="1001770" cy="953487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525569" y="2501673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25569" y="3671211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162401" y="3677950"/>
            <a:ext cx="1001770" cy="953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525569" y="1300578"/>
            <a:ext cx="933779" cy="92911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516811" y="3631287"/>
            <a:ext cx="971551" cy="92911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940517" y="3672734"/>
            <a:ext cx="926663" cy="90275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6232850" y="3658103"/>
            <a:ext cx="971551" cy="929111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942033" y="2458789"/>
            <a:ext cx="986004" cy="9207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4951053" y="2478170"/>
            <a:ext cx="971551" cy="889788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</a:t>
            </a:r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9582317" y="5288432"/>
            <a:ext cx="1217064" cy="1237577"/>
          </a:xfrm>
          <a:prstGeom prst="roundRect">
            <a:avLst>
              <a:gd name="adj" fmla="val 5008"/>
            </a:avLst>
          </a:prstGeom>
          <a:solidFill>
            <a:srgbClr val="00B0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546" y="5558264"/>
            <a:ext cx="750421" cy="750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684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450496"/>
          </a:xfrm>
        </p:spPr>
        <p:txBody>
          <a:bodyPr>
            <a:normAutofit/>
          </a:bodyPr>
          <a:lstStyle/>
          <a:p>
            <a:r>
              <a:rPr lang="en-US" dirty="0" smtClean="0"/>
              <a:t>Daniel Lee</a:t>
            </a:r>
          </a:p>
          <a:p>
            <a:r>
              <a:rPr lang="en-US" dirty="0" smtClean="0"/>
              <a:t>Rhyan Vargas</a:t>
            </a:r>
          </a:p>
          <a:p>
            <a:r>
              <a:rPr lang="en-US" dirty="0" smtClean="0"/>
              <a:t>Brian Hillsley</a:t>
            </a:r>
          </a:p>
          <a:p>
            <a:r>
              <a:rPr lang="en-US" dirty="0" smtClean="0"/>
              <a:t>Ted SMITH</a:t>
            </a:r>
          </a:p>
          <a:p>
            <a:r>
              <a:rPr lang="en-US" dirty="0" smtClean="0"/>
              <a:t>Lola akinleye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059" y="918314"/>
            <a:ext cx="7142923" cy="3170099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reflection blurRad="6350" stA="50000" endA="300" endPos="55500" dist="101600" dir="5400000" sy="-100000" algn="bl" rotWithShape="0"/>
            <a:softEdge rad="304800"/>
          </a:effectLst>
        </p:spPr>
        <p:txBody>
          <a:bodyPr wrap="square" rtlCol="0">
            <a:spAutoFit/>
          </a:bodyPr>
          <a:lstStyle/>
          <a:p>
            <a:r>
              <a:rPr lang="en-US" sz="20000" spc="-300" dirty="0" smtClean="0">
                <a:ln cap="rnd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glow rad="50800">
                    <a:schemeClr val="accent6">
                      <a:satMod val="175000"/>
                      <a:alpha val="40000"/>
                    </a:schemeClr>
                  </a:glow>
                  <a:innerShdw blurRad="63500" dist="101600" dir="13500000">
                    <a:prstClr val="black">
                      <a:alpha val="50000"/>
                    </a:prstClr>
                  </a:innerShdw>
                  <a:reflection blurRad="50800" stA="19000" endPos="58000" dir="5400000" sy="-10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moona</a:t>
            </a:r>
            <a:endParaRPr lang="en-US" sz="20000" spc="-300" dirty="0">
              <a:ln cap="rnd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>
                <a:glow rad="50800">
                  <a:schemeClr val="accent6">
                    <a:satMod val="175000"/>
                    <a:alpha val="40000"/>
                  </a:schemeClr>
                </a:glow>
                <a:innerShdw blurRad="63500" dist="101600" dir="13500000">
                  <a:prstClr val="black">
                    <a:alpha val="50000"/>
                  </a:prstClr>
                </a:innerShdw>
                <a:reflection blurRad="50800" stA="19000" endPos="58000" dir="5400000" sy="-100000" algn="bl" rotWithShape="0"/>
              </a:effectLst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0486" y="2642542"/>
            <a:ext cx="394855" cy="394855"/>
          </a:xfrm>
          <a:prstGeom prst="ellipse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32007" y="2645694"/>
            <a:ext cx="394855" cy="394855"/>
          </a:xfrm>
          <a:prstGeom prst="ellipse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140869" y="1792036"/>
            <a:ext cx="1216388" cy="60360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57257" y="1792036"/>
            <a:ext cx="1161143" cy="501221"/>
          </a:xfrm>
          <a:prstGeom prst="line">
            <a:avLst/>
          </a:prstGeom>
          <a:ln w="31750"/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3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450496"/>
          </a:xfrm>
        </p:spPr>
        <p:txBody>
          <a:bodyPr>
            <a:normAutofit/>
          </a:bodyPr>
          <a:lstStyle/>
          <a:p>
            <a:r>
              <a:rPr lang="en-US" dirty="0" smtClean="0"/>
              <a:t>Daniel Lee</a:t>
            </a:r>
          </a:p>
          <a:p>
            <a:r>
              <a:rPr lang="en-US" dirty="0" smtClean="0"/>
              <a:t>Rhyan Vargas</a:t>
            </a:r>
          </a:p>
          <a:p>
            <a:r>
              <a:rPr lang="en-US" dirty="0" smtClean="0"/>
              <a:t>Brian Hillsley</a:t>
            </a:r>
          </a:p>
          <a:p>
            <a:r>
              <a:rPr lang="en-US" dirty="0" smtClean="0"/>
              <a:t>Ted SMITH</a:t>
            </a:r>
          </a:p>
          <a:p>
            <a:r>
              <a:rPr lang="en-US" dirty="0" smtClean="0"/>
              <a:t>Lola akinleye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059" y="918314"/>
            <a:ext cx="7142923" cy="3170099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reflection blurRad="6350" stA="50000" endA="300" endPos="55500" dist="101600" dir="5400000" sy="-100000" algn="bl" rotWithShape="0"/>
            <a:softEdge rad="304800"/>
          </a:effectLst>
        </p:spPr>
        <p:txBody>
          <a:bodyPr wrap="square" rtlCol="0">
            <a:spAutoFit/>
          </a:bodyPr>
          <a:lstStyle/>
          <a:p>
            <a:r>
              <a:rPr lang="en-US" sz="20000" spc="-300" dirty="0" smtClean="0">
                <a:ln cap="rnd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glow rad="50800">
                    <a:schemeClr val="accent6">
                      <a:satMod val="175000"/>
                      <a:alpha val="40000"/>
                    </a:schemeClr>
                  </a:glow>
                  <a:innerShdw blurRad="63500" dist="101600" dir="13500000">
                    <a:prstClr val="black">
                      <a:alpha val="50000"/>
                    </a:prstClr>
                  </a:innerShdw>
                  <a:reflection blurRad="50800" stA="19000" endPos="58000" dir="5400000" sy="-10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moona</a:t>
            </a:r>
            <a:endParaRPr lang="en-US" sz="20000" spc="-300" dirty="0">
              <a:ln cap="rnd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>
                <a:glow rad="50800">
                  <a:schemeClr val="accent6">
                    <a:satMod val="175000"/>
                    <a:alpha val="40000"/>
                  </a:schemeClr>
                </a:glow>
                <a:innerShdw blurRad="63500" dist="101600" dir="13500000">
                  <a:prstClr val="black">
                    <a:alpha val="50000"/>
                  </a:prstClr>
                </a:innerShdw>
                <a:reflection blurRad="50800" stA="19000" endPos="58000" dir="5400000" sy="-100000" algn="bl" rotWithShape="0"/>
              </a:effectLst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0486" y="2642542"/>
            <a:ext cx="394855" cy="394855"/>
          </a:xfrm>
          <a:prstGeom prst="ellipse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93315" y="2642542"/>
            <a:ext cx="394855" cy="394855"/>
          </a:xfrm>
          <a:prstGeom prst="ellipse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776686" y="1973943"/>
            <a:ext cx="1248228" cy="84182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024914" y="1973943"/>
            <a:ext cx="2365829" cy="84182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37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0" y="-581892"/>
            <a:ext cx="8125691" cy="3170099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304800"/>
          </a:effectLst>
        </p:spPr>
        <p:txBody>
          <a:bodyPr wrap="square" rtlCol="0">
            <a:spAutoFit/>
          </a:bodyPr>
          <a:lstStyle/>
          <a:p>
            <a:r>
              <a:rPr lang="en-US" sz="20000" dirty="0" smtClean="0">
                <a:ln cap="rnd">
                  <a:solidFill>
                    <a:schemeClr val="tx1"/>
                  </a:solidFill>
                </a:ln>
                <a:noFill/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innerShdw blurRad="63500" dist="101600" dir="13500000">
                    <a:prstClr val="black">
                      <a:alpha val="50000"/>
                    </a:prstClr>
                  </a:innerShdw>
                </a:effectLst>
                <a:latin typeface="Didot" charset="0"/>
                <a:ea typeface="Didot" charset="0"/>
                <a:cs typeface="Didot" charset="0"/>
              </a:rPr>
              <a:t>moona</a:t>
            </a:r>
            <a:endParaRPr lang="en-US" sz="20000" dirty="0">
              <a:ln cap="rnd">
                <a:solidFill>
                  <a:schemeClr val="tx1"/>
                </a:solidFill>
              </a:ln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  <a:innerShdw blurRad="63500" dist="101600" dir="13500000">
                  <a:prstClr val="black">
                    <a:alpha val="50000"/>
                  </a:prstClr>
                </a:innerShdw>
              </a:effectLst>
              <a:latin typeface="Didot" charset="0"/>
              <a:ea typeface="Didot" charset="0"/>
              <a:cs typeface="Dido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399" y="2376053"/>
            <a:ext cx="7142923" cy="3170099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50800" dir="5400000" sx="1000" sy="1000" algn="ctr" rotWithShape="0">
              <a:srgbClr val="000000">
                <a:alpha val="31000"/>
              </a:srgbClr>
            </a:outerShdw>
            <a:softEdge rad="304800"/>
          </a:effectLst>
        </p:spPr>
        <p:txBody>
          <a:bodyPr wrap="square" rtlCol="0">
            <a:spAutoFit/>
          </a:bodyPr>
          <a:lstStyle/>
          <a:p>
            <a:r>
              <a:rPr lang="en-US" sz="20000" spc="-300" dirty="0" smtClean="0">
                <a:ln cap="rnd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glow rad="50800">
                    <a:schemeClr val="accent6">
                      <a:satMod val="175000"/>
                      <a:alpha val="40000"/>
                    </a:schemeClr>
                  </a:glow>
                  <a:innerShdw blurRad="63500" dist="101600" dir="13500000">
                    <a:prstClr val="black">
                      <a:alpha val="50000"/>
                    </a:prstClr>
                  </a:innerShdw>
                </a:effectLst>
                <a:latin typeface="Tw Cen MT" charset="0"/>
                <a:ea typeface="Tw Cen MT" charset="0"/>
                <a:cs typeface="Tw Cen MT" charset="0"/>
              </a:rPr>
              <a:t>moona</a:t>
            </a:r>
            <a:endParaRPr lang="en-US" sz="20000" spc="-300" dirty="0">
              <a:ln cap="rnd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>
                <a:glow rad="50800">
                  <a:schemeClr val="accent6">
                    <a:satMod val="175000"/>
                    <a:alpha val="40000"/>
                  </a:schemeClr>
                </a:glow>
                <a:innerShdw blurRad="63500" dist="101600" dir="13500000">
                  <a:prstClr val="black">
                    <a:alpha val="50000"/>
                  </a:prstClr>
                </a:innerShdw>
              </a:effectLst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21978" y="1036259"/>
            <a:ext cx="8125691" cy="3170099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304800"/>
          </a:effectLst>
        </p:spPr>
        <p:txBody>
          <a:bodyPr wrap="square" rtlCol="0">
            <a:spAutoFit/>
          </a:bodyPr>
          <a:lstStyle/>
          <a:p>
            <a:r>
              <a:rPr lang="en-US" sz="20000" dirty="0" smtClean="0">
                <a:ln cap="rnd">
                  <a:solidFill>
                    <a:schemeClr val="tx1"/>
                  </a:solidFill>
                </a:ln>
                <a:noFill/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innerShdw blurRad="63500" dist="101600" dir="13500000">
                    <a:prstClr val="black">
                      <a:alpha val="50000"/>
                    </a:prstClr>
                  </a:innerShdw>
                </a:effectLst>
                <a:latin typeface="Monotype Corsiva" charset="0"/>
                <a:ea typeface="Monotype Corsiva" charset="0"/>
                <a:cs typeface="Monotype Corsiva" charset="0"/>
              </a:rPr>
              <a:t>moona</a:t>
            </a:r>
            <a:endParaRPr lang="en-US" sz="20000" dirty="0">
              <a:ln cap="rnd">
                <a:solidFill>
                  <a:schemeClr val="tx1"/>
                </a:solidFill>
              </a:ln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  <a:innerShdw blurRad="63500" dist="101600" dir="13500000">
                  <a:prstClr val="black">
                    <a:alpha val="50000"/>
                  </a:prstClr>
                </a:innerShdw>
              </a:effectLst>
              <a:latin typeface="Monotype Corsiva" charset="0"/>
              <a:ea typeface="Monotype Corsiva" charset="0"/>
              <a:cs typeface="Monotype Corsiv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399" y="5079370"/>
            <a:ext cx="9275618" cy="2554545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304800"/>
          </a:effectLst>
        </p:spPr>
        <p:txBody>
          <a:bodyPr wrap="square" rtlCol="0">
            <a:spAutoFit/>
          </a:bodyPr>
          <a:lstStyle/>
          <a:p>
            <a:r>
              <a:rPr lang="en-US" sz="16000" b="1" spc="-300" dirty="0" smtClean="0">
                <a:ln cap="rnd">
                  <a:solidFill>
                    <a:schemeClr val="tx1"/>
                  </a:solidFill>
                </a:ln>
                <a:noFill/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innerShdw blurRad="63500" dist="101600" dir="13500000">
                    <a:prstClr val="black">
                      <a:alpha val="50000"/>
                    </a:prstClr>
                  </a:innerShdw>
                </a:effectLst>
                <a:latin typeface="Century Gothic" charset="0"/>
                <a:ea typeface="Century Gothic" charset="0"/>
                <a:cs typeface="Century Gothic" charset="0"/>
              </a:rPr>
              <a:t>moona</a:t>
            </a:r>
            <a:endParaRPr lang="en-US" sz="16000" b="1" spc="-300" dirty="0">
              <a:ln cap="rnd">
                <a:solidFill>
                  <a:schemeClr val="tx1"/>
                </a:solidFill>
              </a:ln>
              <a:noFill/>
              <a:effectLst>
                <a:glow rad="63500">
                  <a:schemeClr val="accent6">
                    <a:satMod val="175000"/>
                    <a:alpha val="40000"/>
                  </a:schemeClr>
                </a:glow>
                <a:innerShdw blurRad="63500" dist="101600" dir="13500000">
                  <a:prstClr val="black">
                    <a:alpha val="50000"/>
                  </a:prstClr>
                </a:innerShdw>
              </a:effectLst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619826" y="4100281"/>
            <a:ext cx="394855" cy="39485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50085" y="4102171"/>
            <a:ext cx="394855" cy="39485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30201" y="4113532"/>
            <a:ext cx="394855" cy="394855"/>
          </a:xfrm>
          <a:prstGeom prst="ellipse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50000" t="50000" r="50000" b="50000"/>
            </a:path>
          </a:gradFill>
          <a:effectLst>
            <a:glow rad="139700">
              <a:schemeClr val="accent6">
                <a:lumMod val="60000"/>
                <a:lumOff val="40000"/>
                <a:alpha val="40000"/>
              </a:schemeClr>
            </a:glo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2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8399" y="2376053"/>
            <a:ext cx="7142923" cy="3170099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reflection blurRad="6350" stA="50000" endA="300" endPos="55500" dist="101600" dir="5400000" sy="-100000" algn="bl" rotWithShape="0"/>
            <a:softEdge rad="304800"/>
          </a:effectLst>
        </p:spPr>
        <p:txBody>
          <a:bodyPr wrap="square" rtlCol="0">
            <a:spAutoFit/>
          </a:bodyPr>
          <a:lstStyle/>
          <a:p>
            <a:r>
              <a:rPr lang="en-US" sz="20000" spc="-300" dirty="0" smtClean="0">
                <a:ln cap="rnd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glow rad="50800">
                    <a:schemeClr val="accent6">
                      <a:satMod val="175000"/>
                      <a:alpha val="40000"/>
                    </a:schemeClr>
                  </a:glow>
                  <a:innerShdw blurRad="63500" dist="101600" dir="13500000">
                    <a:prstClr val="black">
                      <a:alpha val="50000"/>
                    </a:prstClr>
                  </a:innerShdw>
                  <a:reflection blurRad="50800" stA="19000" endPos="58000" dir="5400000" sy="-100000" algn="bl" rotWithShape="0"/>
                </a:effectLst>
                <a:latin typeface="Tw Cen MT" charset="0"/>
                <a:ea typeface="Tw Cen MT" charset="0"/>
                <a:cs typeface="Tw Cen MT" charset="0"/>
              </a:rPr>
              <a:t>moona</a:t>
            </a:r>
            <a:endParaRPr lang="en-US" sz="20000" spc="-300" dirty="0">
              <a:ln cap="rnd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>
                <a:glow rad="50800">
                  <a:schemeClr val="accent6">
                    <a:satMod val="175000"/>
                    <a:alpha val="40000"/>
                  </a:schemeClr>
                </a:glow>
                <a:innerShdw blurRad="63500" dist="101600" dir="13500000">
                  <a:prstClr val="black">
                    <a:alpha val="50000"/>
                  </a:prstClr>
                </a:innerShdw>
                <a:reflection blurRad="50800" stA="19000" endPos="58000" dir="5400000" sy="-100000" algn="bl" rotWithShape="0"/>
              </a:effectLst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619826" y="4100281"/>
            <a:ext cx="394855" cy="39485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64599" y="4102171"/>
            <a:ext cx="394855" cy="39485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1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</a:t>
            </a:r>
            <a:r>
              <a:rPr lang="en-US" b="1" dirty="0" smtClean="0"/>
              <a:t>turned away users intelligently</a:t>
            </a:r>
          </a:p>
          <a:p>
            <a:r>
              <a:rPr lang="en-US" dirty="0" smtClean="0"/>
              <a:t>Provide </a:t>
            </a:r>
            <a:r>
              <a:rPr lang="en-US" b="1" dirty="0" smtClean="0"/>
              <a:t>sense of family</a:t>
            </a:r>
          </a:p>
          <a:p>
            <a:r>
              <a:rPr lang="en-US" dirty="0" smtClean="0"/>
              <a:t>Improved </a:t>
            </a:r>
            <a:r>
              <a:rPr lang="en-US" b="1" dirty="0" smtClean="0"/>
              <a:t>agency intercommunication</a:t>
            </a:r>
          </a:p>
          <a:p>
            <a:r>
              <a:rPr lang="en-US" dirty="0" smtClean="0"/>
              <a:t>Intuitive interface to user data</a:t>
            </a:r>
          </a:p>
          <a:p>
            <a:r>
              <a:rPr lang="en-US" dirty="0" smtClean="0"/>
              <a:t>Keep note of </a:t>
            </a:r>
            <a:r>
              <a:rPr lang="en-US" b="1" dirty="0" smtClean="0"/>
              <a:t>Visit 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Turned Away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Live notifications</a:t>
            </a:r>
          </a:p>
          <a:p>
            <a:r>
              <a:rPr lang="en-US" dirty="0" smtClean="0"/>
              <a:t>Quick and easy agency form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51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Sense of Family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“Family” groups</a:t>
            </a:r>
          </a:p>
          <a:p>
            <a:r>
              <a:rPr lang="en-US" dirty="0" smtClean="0"/>
              <a:t>Support within the homeless community</a:t>
            </a:r>
          </a:p>
          <a:p>
            <a:r>
              <a:rPr lang="en-US" dirty="0" smtClean="0"/>
              <a:t>Successful clients and mentor connection</a:t>
            </a:r>
          </a:p>
          <a:p>
            <a:r>
              <a:rPr lang="en-US" dirty="0" smtClean="0"/>
              <a:t>Increased visibility of the community improvement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“Family”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Jason Tan checked in to agency &lt;A&gt;</a:t>
            </a:r>
          </a:p>
          <a:p>
            <a:r>
              <a:rPr lang="en-US" dirty="0" smtClean="0"/>
              <a:t>Jason is turned away due to maximum capacity</a:t>
            </a:r>
          </a:p>
          <a:p>
            <a:r>
              <a:rPr lang="en-US" dirty="0" smtClean="0"/>
              <a:t>“We would like to place you in our family program. Basically we will call you back for a meeting with both successful mentor, family leader, and all of the other family members that can attend.”</a:t>
            </a:r>
          </a:p>
          <a:p>
            <a:r>
              <a:rPr lang="en-US" dirty="0" smtClean="0"/>
              <a:t>Many times family members share food and resources as well as can help you get housing sooner. </a:t>
            </a:r>
          </a:p>
          <a:p>
            <a:r>
              <a:rPr lang="en-US" dirty="0" smtClean="0"/>
              <a:t>After the meeting with the mentor and the other clients, Jason meets Tom, a former client of agency &lt;A&gt;, who is now supporting himself nearby. </a:t>
            </a:r>
          </a:p>
          <a:p>
            <a:r>
              <a:rPr lang="en-US" dirty="0" smtClean="0"/>
              <a:t>Tom informs Jason that he has a tent and blanket he can lend Jason as he waits to get in to the permanent housing plan with agency &lt;A&gt;.</a:t>
            </a:r>
          </a:p>
        </p:txBody>
      </p:sp>
    </p:spTree>
    <p:extLst>
      <p:ext uri="{BB962C8B-B14F-4D97-AF65-F5344CB8AC3E}">
        <p14:creationId xmlns:p14="http://schemas.microsoft.com/office/powerpoint/2010/main" val="126752470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500</TotalTime>
  <Words>551</Words>
  <Application>Microsoft Macintosh PowerPoint</Application>
  <PresentationFormat>Widescreen</PresentationFormat>
  <Paragraphs>109</Paragraphs>
  <Slides>15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Century Gothic</vt:lpstr>
      <vt:lpstr>Didot</vt:lpstr>
      <vt:lpstr>Gill Sans MT</vt:lpstr>
      <vt:lpstr>Monotype Corsiva</vt:lpstr>
      <vt:lpstr>Tw Cen MT</vt:lpstr>
      <vt:lpstr>Arial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Goals</vt:lpstr>
      <vt:lpstr>Turned Away users</vt:lpstr>
      <vt:lpstr>Sense of Family</vt:lpstr>
      <vt:lpstr>“Family”</vt:lpstr>
      <vt:lpstr>Agency Intercommunication</vt:lpstr>
      <vt:lpstr>Intuitive Interface</vt:lpstr>
      <vt:lpstr>Visit History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Moona</dc:title>
  <dc:creator>Brian Hillsley</dc:creator>
  <cp:lastModifiedBy>Brian Hillsley</cp:lastModifiedBy>
  <cp:revision>57</cp:revision>
  <dcterms:created xsi:type="dcterms:W3CDTF">2016-10-22T16:45:47Z</dcterms:created>
  <dcterms:modified xsi:type="dcterms:W3CDTF">2016-10-23T02:08:52Z</dcterms:modified>
</cp:coreProperties>
</file>